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73" r:id="rId3"/>
    <p:sldId id="275" r:id="rId4"/>
    <p:sldId id="277" r:id="rId5"/>
    <p:sldId id="278" r:id="rId6"/>
    <p:sldId id="276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gov/en/Regulations-Laws--Standards/Regulations-Mandatory-Standards-Ba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7655" y="300060"/>
            <a:ext cx="11535380" cy="8255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mandatory 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195345" y="5787065"/>
            <a:ext cx="57823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279-17-C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Regulations, Standards and Ethics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95345" y="5433679"/>
            <a:ext cx="59252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17.5  Global Medical Equipment Regulations</a:t>
            </a:r>
            <a:endParaRPr lang="en-GB" sz="16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74377" y="4991670"/>
            <a:ext cx="6017623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17.5.3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Contrast voluntary and mandatory standards and provide examples</a:t>
            </a:r>
          </a:p>
          <a:p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en-GB" sz="1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Rechthoek 5"/>
          <p:cNvSpPr/>
          <p:nvPr/>
        </p:nvSpPr>
        <p:spPr>
          <a:xfrm>
            <a:off x="427655" y="2174116"/>
            <a:ext cx="583571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o   Difference </a:t>
            </a:r>
            <a:r>
              <a:rPr lang="en-GB" dirty="0">
                <a:latin typeface="+mj-lt"/>
              </a:rPr>
              <a:t>between voluntary and mandatory </a:t>
            </a:r>
            <a:r>
              <a:rPr lang="en-GB" dirty="0" smtClean="0">
                <a:latin typeface="+mj-lt"/>
              </a:rPr>
              <a:t>standards</a:t>
            </a:r>
            <a:endParaRPr lang="en-GB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o   Agencies </a:t>
            </a:r>
            <a:r>
              <a:rPr lang="en-GB" dirty="0">
                <a:latin typeface="+mj-lt"/>
              </a:rPr>
              <a:t>that mandate standards </a:t>
            </a:r>
            <a:endParaRPr lang="en-GB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o   Role </a:t>
            </a:r>
            <a:r>
              <a:rPr lang="en-GB" dirty="0">
                <a:latin typeface="+mj-lt"/>
              </a:rPr>
              <a:t>of government in legislating mandatory </a:t>
            </a:r>
            <a:r>
              <a:rPr lang="en-GB" dirty="0" smtClean="0">
                <a:latin typeface="+mj-lt"/>
              </a:rPr>
              <a:t>standards</a:t>
            </a:r>
            <a:endParaRPr lang="en-GB" dirty="0">
              <a:latin typeface="+mj-lt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&amp; Mandatory standards</a:t>
            </a:r>
            <a:endParaRPr lang="en-GB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91" y="1326129"/>
            <a:ext cx="3667125" cy="1943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56" y="2692848"/>
            <a:ext cx="2652343" cy="1986823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2849" y="528011"/>
            <a:ext cx="4998118" cy="6736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vs Mandatory standards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Voluntary and Mandatory Standards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363367"/>
            <a:ext cx="4923263" cy="43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555645" y="3016569"/>
            <a:ext cx="3252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Most standards are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Voluntary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322287" y="3811549"/>
            <a:ext cx="174186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505013" y="3958343"/>
            <a:ext cx="2605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Examples of </a:t>
            </a:r>
            <a:br>
              <a:rPr lang="en-GB" dirty="0">
                <a:solidFill>
                  <a:srgbClr val="000000"/>
                </a:solidFill>
                <a:latin typeface="Calibri Light" panose="020F0302020204030204"/>
              </a:rPr>
            </a:b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Voluntary Standards (USA)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&amp; Mandatory standards</a:t>
            </a:r>
            <a:endParaRPr lang="en-GB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11" y="-594"/>
            <a:ext cx="6980525" cy="685859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1461751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can be mandated (become Mandatory) by a 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Voluntary and Mandatory Standards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859387" y="1598502"/>
            <a:ext cx="10695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Company: </a:t>
            </a:r>
            <a:r>
              <a:rPr lang="en-GB" dirty="0" smtClean="0">
                <a:latin typeface="+mj-lt"/>
              </a:rPr>
              <a:t>		‘All our medical equipment should have be painted in our Brand colours’ </a:t>
            </a:r>
          </a:p>
          <a:p>
            <a:r>
              <a:rPr lang="en-GB" dirty="0" smtClean="0">
                <a:latin typeface="+mj-lt"/>
              </a:rPr>
              <a:t>		</a:t>
            </a:r>
            <a:endParaRPr lang="en-GB" dirty="0">
              <a:latin typeface="+mj-lt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Professional society: </a:t>
            </a:r>
            <a:r>
              <a:rPr lang="en-GB" dirty="0" smtClean="0">
                <a:latin typeface="+mj-lt"/>
              </a:rPr>
              <a:t>	‘BMET’s in Zambia should keep an inventory in their hospital’ 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Industry:	</a:t>
            </a:r>
            <a:r>
              <a:rPr lang="en-GB" dirty="0" smtClean="0">
                <a:latin typeface="+mj-lt"/>
              </a:rPr>
              <a:t>		‘Medical Devices should be electrically safe through following IEC 60601’ 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Government:  </a:t>
            </a:r>
            <a:r>
              <a:rPr lang="en-GB" dirty="0" smtClean="0">
                <a:latin typeface="+mj-lt"/>
              </a:rPr>
              <a:t>		‘All hospitals in Zambia should maintain an inventory’ 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Trade Agreement</a:t>
            </a:r>
            <a:r>
              <a:rPr lang="en-GB" dirty="0" smtClean="0">
                <a:latin typeface="+mj-lt"/>
              </a:rPr>
              <a:t>: 		‘Import of Chinese equipment should come with an English language user manual’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9387" y="4882646"/>
            <a:ext cx="343975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with each Mandatory Standard it must be specified what the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sanction</a:t>
            </a:r>
            <a:r>
              <a:rPr lang="en-GB" dirty="0">
                <a:latin typeface="+mj-lt"/>
              </a:rPr>
              <a:t> is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for ‘non-compliance’.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174611" y="4882646"/>
            <a:ext cx="4480761" cy="92333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Standard </a:t>
            </a:r>
            <a:r>
              <a:rPr lang="en-GB" dirty="0">
                <a:latin typeface="+mj-lt"/>
              </a:rPr>
              <a:t>may be called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Regulation </a:t>
            </a:r>
          </a:p>
          <a:p>
            <a:pPr algn="ctr"/>
            <a:r>
              <a:rPr lang="en-GB" dirty="0">
                <a:latin typeface="+mj-lt"/>
              </a:rPr>
              <a:t>when it becomes mandated by a government or an international trade agreement.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2186" y="404618"/>
            <a:ext cx="6127751" cy="10626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Mandatory </a:t>
            </a:r>
            <a:b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(USA)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Voluntary and Mandatory Standards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320684" y="1640567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42" y="51786"/>
            <a:ext cx="5929882" cy="680621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444634" y="3156098"/>
            <a:ext cx="2803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and there are </a:t>
            </a:r>
          </a:p>
          <a:p>
            <a:pPr algn="ctr"/>
            <a:r>
              <a:rPr lang="en-GB" sz="2000" dirty="0" smtClean="0">
                <a:latin typeface="+mj-lt"/>
              </a:rPr>
              <a:t>many, many  more …..</a:t>
            </a:r>
          </a:p>
        </p:txBody>
      </p:sp>
      <p:sp>
        <p:nvSpPr>
          <p:cNvPr id="5" name="Rechthoek 4"/>
          <p:cNvSpPr/>
          <p:nvPr/>
        </p:nvSpPr>
        <p:spPr>
          <a:xfrm>
            <a:off x="613540" y="4834740"/>
            <a:ext cx="4692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  <a:hlinkClick r:id="rId3"/>
              </a:rPr>
              <a:t>http://www.cpsc.gov/en/Regulations-Laws--</a:t>
            </a:r>
            <a:r>
              <a:rPr lang="en-GB" sz="2000" dirty="0" smtClean="0">
                <a:latin typeface="+mj-lt"/>
                <a:hlinkClick r:id="rId3"/>
              </a:rPr>
              <a:t>Standards/Regulations-Mandatory-Standards-Bans</a:t>
            </a:r>
            <a:endParaRPr lang="en-GB" sz="2000" dirty="0" smtClean="0">
              <a:latin typeface="+mj-lt"/>
            </a:endParaRPr>
          </a:p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0926155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Mandatory Standards (USA)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Voluntary and Mandatory Standards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76490" y="1790141"/>
            <a:ext cx="10517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+mj-lt"/>
              </a:rPr>
              <a:t>Final and Proposed Rules</a:t>
            </a:r>
          </a:p>
          <a:p>
            <a:pPr algn="ctr"/>
            <a:r>
              <a:rPr lang="en-GB" sz="2400" dirty="0" smtClean="0">
                <a:latin typeface="+mj-lt"/>
              </a:rPr>
              <a:t>High Chairs, Infant </a:t>
            </a:r>
            <a:r>
              <a:rPr lang="en-GB" sz="2400" dirty="0">
                <a:latin typeface="+mj-lt"/>
              </a:rPr>
              <a:t>Bouncer </a:t>
            </a:r>
            <a:r>
              <a:rPr lang="en-GB" sz="2400" dirty="0" smtClean="0">
                <a:latin typeface="+mj-lt"/>
              </a:rPr>
              <a:t>Seats, Children's </a:t>
            </a:r>
            <a:r>
              <a:rPr lang="en-GB" sz="2400" dirty="0">
                <a:latin typeface="+mj-lt"/>
              </a:rPr>
              <a:t>Folding Chairs and </a:t>
            </a:r>
            <a:r>
              <a:rPr lang="en-GB" sz="2400" dirty="0" smtClean="0">
                <a:latin typeface="+mj-lt"/>
              </a:rPr>
              <a:t>Stools, Infant </a:t>
            </a:r>
            <a:r>
              <a:rPr lang="en-GB" sz="2400" dirty="0">
                <a:latin typeface="+mj-lt"/>
              </a:rPr>
              <a:t>Bath </a:t>
            </a:r>
            <a:r>
              <a:rPr lang="en-GB" sz="2400" dirty="0" smtClean="0">
                <a:latin typeface="+mj-lt"/>
              </a:rPr>
              <a:t>Tubs, Portable </a:t>
            </a:r>
            <a:r>
              <a:rPr lang="en-GB" sz="2400" dirty="0">
                <a:latin typeface="+mj-lt"/>
              </a:rPr>
              <a:t>Hook-On </a:t>
            </a:r>
            <a:r>
              <a:rPr lang="en-GB" sz="2400" dirty="0" smtClean="0">
                <a:latin typeface="+mj-lt"/>
              </a:rPr>
              <a:t>Chairs, Frame </a:t>
            </a:r>
            <a:r>
              <a:rPr lang="en-GB" sz="2400" dirty="0">
                <a:latin typeface="+mj-lt"/>
              </a:rPr>
              <a:t>Child </a:t>
            </a:r>
            <a:r>
              <a:rPr lang="en-GB" sz="2400" dirty="0" smtClean="0">
                <a:latin typeface="+mj-lt"/>
              </a:rPr>
              <a:t>Carriers, Substantial </a:t>
            </a:r>
            <a:r>
              <a:rPr lang="en-GB" sz="2400" dirty="0">
                <a:latin typeface="+mj-lt"/>
              </a:rPr>
              <a:t>Product Hazard List: Extension </a:t>
            </a:r>
            <a:r>
              <a:rPr lang="en-GB" sz="2400" dirty="0" smtClean="0">
                <a:latin typeface="+mj-lt"/>
              </a:rPr>
              <a:t>Cords, Corded </a:t>
            </a:r>
            <a:r>
              <a:rPr lang="en-GB" sz="2400" dirty="0">
                <a:latin typeface="+mj-lt"/>
              </a:rPr>
              <a:t>Window </a:t>
            </a:r>
            <a:r>
              <a:rPr lang="en-GB" sz="2400" dirty="0" smtClean="0">
                <a:latin typeface="+mj-lt"/>
              </a:rPr>
              <a:t>Coverings, Prohibition </a:t>
            </a:r>
            <a:r>
              <a:rPr lang="en-GB" sz="2400" dirty="0">
                <a:latin typeface="+mj-lt"/>
              </a:rPr>
              <a:t>of Children's Toys and Child Care Articles Containing Specified </a:t>
            </a:r>
            <a:r>
              <a:rPr lang="en-GB" sz="2400" dirty="0" smtClean="0">
                <a:latin typeface="+mj-lt"/>
              </a:rPr>
              <a:t>Phthalates, Recreational </a:t>
            </a:r>
            <a:r>
              <a:rPr lang="en-GB" sz="2400" dirty="0">
                <a:latin typeface="+mj-lt"/>
              </a:rPr>
              <a:t>Off-Highway </a:t>
            </a:r>
            <a:r>
              <a:rPr lang="en-GB" sz="2400" dirty="0" smtClean="0">
                <a:latin typeface="+mj-lt"/>
              </a:rPr>
              <a:t>Vehicles, Seasonal </a:t>
            </a:r>
            <a:r>
              <a:rPr lang="en-GB" sz="2400" dirty="0">
                <a:latin typeface="+mj-lt"/>
              </a:rPr>
              <a:t>and Decorative Lighting </a:t>
            </a:r>
            <a:r>
              <a:rPr lang="en-GB" sz="2400" dirty="0" smtClean="0">
                <a:latin typeface="+mj-lt"/>
              </a:rPr>
              <a:t>Products, Magnet Sets, Sling Carriers, All-Terrain </a:t>
            </a:r>
            <a:r>
              <a:rPr lang="en-GB" sz="2400" dirty="0">
                <a:latin typeface="+mj-lt"/>
              </a:rPr>
              <a:t>Vehicles (ATVs</a:t>
            </a:r>
            <a:r>
              <a:rPr lang="en-GB" sz="2400" dirty="0" smtClean="0">
                <a:latin typeface="+mj-lt"/>
              </a:rPr>
              <a:t>), Soft </a:t>
            </a:r>
            <a:r>
              <a:rPr lang="en-GB" sz="2400" dirty="0">
                <a:latin typeface="+mj-lt"/>
              </a:rPr>
              <a:t>Infant and Toddler </a:t>
            </a:r>
            <a:r>
              <a:rPr lang="en-GB" sz="2400" dirty="0" smtClean="0">
                <a:latin typeface="+mj-lt"/>
              </a:rPr>
              <a:t>Carriers, Hand-Held </a:t>
            </a:r>
            <a:r>
              <a:rPr lang="en-GB" sz="2400" dirty="0">
                <a:latin typeface="+mj-lt"/>
              </a:rPr>
              <a:t>Infant </a:t>
            </a:r>
            <a:r>
              <a:rPr lang="en-GB" sz="2400" dirty="0" smtClean="0">
                <a:latin typeface="+mj-lt"/>
              </a:rPr>
              <a:t>Carriers, Strollers </a:t>
            </a:r>
            <a:r>
              <a:rPr lang="en-GB" sz="2400" dirty="0">
                <a:latin typeface="+mj-lt"/>
              </a:rPr>
              <a:t>and </a:t>
            </a:r>
            <a:r>
              <a:rPr lang="en-GB" sz="2400" dirty="0" smtClean="0">
                <a:latin typeface="+mj-lt"/>
              </a:rPr>
              <a:t>Carriages, Bedside Sleepers, Bath Seats, Toddler Beds, Full-Size Cribs, Bassinets </a:t>
            </a:r>
            <a:r>
              <a:rPr lang="en-GB" sz="2400" dirty="0">
                <a:latin typeface="+mj-lt"/>
              </a:rPr>
              <a:t>and </a:t>
            </a:r>
            <a:r>
              <a:rPr lang="en-GB" sz="2400" dirty="0" smtClean="0">
                <a:latin typeface="+mj-lt"/>
              </a:rPr>
              <a:t>Cradles, Cigarette </a:t>
            </a:r>
            <a:r>
              <a:rPr lang="en-GB" sz="2400" dirty="0">
                <a:latin typeface="+mj-lt"/>
              </a:rPr>
              <a:t>Lighters </a:t>
            </a:r>
            <a:r>
              <a:rPr lang="en-GB" sz="2400" dirty="0" smtClean="0">
                <a:latin typeface="+mj-lt"/>
              </a:rPr>
              <a:t>Certificates </a:t>
            </a:r>
            <a:r>
              <a:rPr lang="en-GB" sz="2400" dirty="0">
                <a:latin typeface="+mj-lt"/>
              </a:rPr>
              <a:t>of </a:t>
            </a:r>
            <a:r>
              <a:rPr lang="en-GB" sz="2400" dirty="0" smtClean="0">
                <a:latin typeface="+mj-lt"/>
              </a:rPr>
              <a:t>Compliance, ….</a:t>
            </a:r>
            <a:endParaRPr lang="en-GB" sz="2400" dirty="0"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114618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government in legislating mandatory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Voluntary and Mandatory Standards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323850" y="1557047"/>
            <a:ext cx="6060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When a standard is mandated by a government or an international trade agreement, </a:t>
            </a:r>
            <a:r>
              <a:rPr lang="en-GB" sz="2000" dirty="0" smtClean="0">
                <a:latin typeface="+mj-lt"/>
              </a:rPr>
              <a:t>it may be called a Regulation and it normally </a:t>
            </a:r>
            <a:r>
              <a:rPr lang="en-GB" sz="2000" dirty="0">
                <a:latin typeface="+mj-lt"/>
              </a:rPr>
              <a:t>becomes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Legally Obligatory. </a:t>
            </a:r>
            <a:endParaRPr lang="en-GB" sz="2000" dirty="0" smtClean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23850" y="2844922"/>
            <a:ext cx="6584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Countries that are considering making standards mandatory should take into account the potential consequences under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international agreements on technical barriers to trade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.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68" y="1346500"/>
            <a:ext cx="4000500" cy="2667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70500" y="4293593"/>
            <a:ext cx="6013367" cy="1846659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barrier to trade </a:t>
            </a:r>
            <a:r>
              <a:rPr lang="en-GB" sz="2000" dirty="0">
                <a:latin typeface="+mj-lt"/>
              </a:rPr>
              <a:t>is a government-imposed restraint on the flow of international goods or services. </a:t>
            </a:r>
            <a:endParaRPr lang="en-GB" sz="2000" dirty="0" smtClean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most common barrier to trade is 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tariff—a tax on imports</a:t>
            </a:r>
            <a:r>
              <a:rPr lang="en-GB" sz="2000" dirty="0">
                <a:latin typeface="+mj-lt"/>
              </a:rPr>
              <a:t>. Tariffs raise the price of imported goods relative to domestic goods (goods produced at home)</a:t>
            </a:r>
          </a:p>
        </p:txBody>
      </p:sp>
      <p:sp>
        <p:nvSpPr>
          <p:cNvPr id="8" name="Rechthoek 7"/>
          <p:cNvSpPr/>
          <p:nvPr/>
        </p:nvSpPr>
        <p:spPr>
          <a:xfrm>
            <a:off x="7116776" y="4520972"/>
            <a:ext cx="5063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In other words: make sure that you do not make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certain standards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mandatory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for import products in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your country if these are in conflict </a:t>
            </a:r>
            <a:r>
              <a:rPr lang="en-GB" sz="2000">
                <a:solidFill>
                  <a:srgbClr val="000000"/>
                </a:solidFill>
                <a:latin typeface="Calibri Light" panose="020F0302020204030204"/>
              </a:rPr>
              <a:t>with </a:t>
            </a:r>
            <a:r>
              <a:rPr lang="en-GB" sz="2000" smtClean="0">
                <a:solidFill>
                  <a:srgbClr val="000000"/>
                </a:solidFill>
                <a:latin typeface="Calibri Light" panose="020F0302020204030204"/>
              </a:rPr>
              <a:t>international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regulations</a:t>
            </a:r>
            <a:r>
              <a:rPr lang="en-GB" sz="2000" smtClean="0">
                <a:solidFill>
                  <a:srgbClr val="000000"/>
                </a:solidFill>
                <a:latin typeface="Calibri Light" panose="020F0302020204030204"/>
              </a:rPr>
              <a:t>, </a:t>
            </a:r>
          </a:p>
          <a:p>
            <a:pPr lvl="0"/>
            <a:r>
              <a:rPr lang="en-GB" sz="2000" smtClean="0">
                <a:solidFill>
                  <a:srgbClr val="000000"/>
                </a:solidFill>
                <a:latin typeface="Calibri Light" panose="020F0302020204030204"/>
              </a:rPr>
              <a:t>unless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you want to pick a fight…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1834</TotalTime>
  <Words>507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Terugblik</vt:lpstr>
      <vt:lpstr>Voluntary and mandatory standards</vt:lpstr>
      <vt:lpstr>Voluntary vs Mandatory standards</vt:lpstr>
      <vt:lpstr>Standards can be mandated (become Mandatory) by a  </vt:lpstr>
      <vt:lpstr>Examples of Mandatory  Standards (USA)</vt:lpstr>
      <vt:lpstr>Examples of Mandatory Standards (USA)</vt:lpstr>
      <vt:lpstr>Role of government in legislating mandatory standards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168</cp:revision>
  <dcterms:created xsi:type="dcterms:W3CDTF">2014-11-03T16:21:19Z</dcterms:created>
  <dcterms:modified xsi:type="dcterms:W3CDTF">2020-03-19T11:12:28Z</dcterms:modified>
</cp:coreProperties>
</file>